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81" r:id="rId7"/>
    <p:sldId id="262" r:id="rId8"/>
    <p:sldId id="261" r:id="rId9"/>
    <p:sldId id="263" r:id="rId10"/>
    <p:sldId id="264" r:id="rId11"/>
    <p:sldId id="265" r:id="rId12"/>
    <p:sldId id="266" r:id="rId13"/>
    <p:sldId id="270" r:id="rId14"/>
    <p:sldId id="267" r:id="rId15"/>
    <p:sldId id="268" r:id="rId16"/>
    <p:sldId id="269" r:id="rId17"/>
    <p:sldId id="280" r:id="rId18"/>
    <p:sldId id="271" r:id="rId19"/>
    <p:sldId id="272" r:id="rId20"/>
    <p:sldId id="273" r:id="rId21"/>
    <p:sldId id="274" r:id="rId22"/>
    <p:sldId id="275" r:id="rId23"/>
    <p:sldId id="277" r:id="rId24"/>
    <p:sldId id="278" r:id="rId25"/>
    <p:sldId id="276"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72" y="13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4F38031E-EFF7-4138-A538-C60B1BAD5D00}"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F38031E-EFF7-4138-A538-C60B1BAD5D00}"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F38031E-EFF7-4138-A538-C60B1BAD5D00}"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6E1B6341-EFCD-4D50-AA26-FBAB3C4F3C54}" type="datetimeFigureOut">
              <a:rPr lang="ru-RU" smtClean="0"/>
              <a:pPr/>
              <a:t>09.02.2015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F38031E-EFF7-4138-A538-C60B1BAD5D0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6E1B6341-EFCD-4D50-AA26-FBAB3C4F3C54}" type="datetimeFigureOut">
              <a:rPr lang="ru-RU" smtClean="0"/>
              <a:pPr/>
              <a:t>09.02.2015</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4F38031E-EFF7-4138-A538-C60B1BAD5D0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E1B6341-EFCD-4D50-AA26-FBAB3C4F3C54}" type="datetimeFigureOut">
              <a:rPr lang="ru-RU" smtClean="0"/>
              <a:pPr/>
              <a:t>09.02.2015</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4F38031E-EFF7-4138-A538-C60B1BAD5D00}"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sz="2400" dirty="0">
                <a:effectLst/>
                <a:latin typeface="Times New Roman"/>
                <a:ea typeface="Times New Roman"/>
              </a:rPr>
              <a:t>Рыночная среда и принципы организационно-правовых основ  страховых отношений.</a:t>
            </a:r>
            <a:endParaRPr lang="ru-RU" sz="2400" dirty="0">
              <a:latin typeface="Times New Roman" pitchFamily="18" charset="0"/>
              <a:cs typeface="Times New Roman" pitchFamily="18" charset="0"/>
            </a:endParaRPr>
          </a:p>
        </p:txBody>
      </p:sp>
      <p:pic>
        <p:nvPicPr>
          <p:cNvPr id="1026" name="Picture 2" descr="C:\Users\Администратор\Desktop\28.jpg"/>
          <p:cNvPicPr>
            <a:picLocks noChangeAspect="1" noChangeArrowheads="1"/>
          </p:cNvPicPr>
          <p:nvPr/>
        </p:nvPicPr>
        <p:blipFill>
          <a:blip r:embed="rId2"/>
          <a:srcRect/>
          <a:stretch>
            <a:fillRect/>
          </a:stretch>
        </p:blipFill>
        <p:spPr bwMode="auto">
          <a:xfrm rot="21107404">
            <a:off x="874906" y="231998"/>
            <a:ext cx="3500462" cy="3500462"/>
          </a:xfrm>
          <a:prstGeom prst="rect">
            <a:avLst/>
          </a:prstGeom>
          <a:noFill/>
        </p:spPr>
      </p:pic>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0"/>
            <a:ext cx="7772400" cy="6858000"/>
          </a:xfrm>
        </p:spPr>
        <p:txBody>
          <a:bodyPr>
            <a:normAutofit/>
          </a:bodyPr>
          <a:lstStyle/>
          <a:p>
            <a:r>
              <a:rPr lang="ru-RU" dirty="0" smtClean="0">
                <a:solidFill>
                  <a:srgbClr val="FFFF00"/>
                </a:solidFill>
              </a:rPr>
              <a:t>При расчете тарифной ставки (или так называемой брутто-ставки) по отдельным видам страхования производится расчет двух ее составляющих</a:t>
            </a:r>
            <a:r>
              <a:rPr lang="ru-RU" dirty="0" smtClean="0"/>
              <a:t>: нетто-ставки и нагрузки к нетто-ставке.</a:t>
            </a:r>
          </a:p>
          <a:p>
            <a:r>
              <a:rPr lang="ru-RU" dirty="0" smtClean="0">
                <a:solidFill>
                  <a:srgbClr val="FFFF00"/>
                </a:solidFill>
              </a:rPr>
              <a:t>Нетто-ставка предназначена для формирования страхового фонда в его основной части, которая предназначена для страховых выплат в форме страхового возмещения и страхового обеспечения. Рассчитывается нетто-ставка исходя из вероятности нанесения страхователям ущерба. </a:t>
            </a:r>
          </a:p>
        </p:txBody>
      </p:sp>
    </p:spTree>
  </p:cSld>
  <p:clrMapOvr>
    <a:masterClrMapping/>
  </p:clrMapOvr>
  <p:transition>
    <p:wheel spokes="3"/>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2285992"/>
            <a:ext cx="7772400" cy="4572008"/>
          </a:xfrm>
        </p:spPr>
        <p:txBody>
          <a:bodyPr>
            <a:normAutofit fontScale="85000" lnSpcReduction="10000"/>
          </a:bodyPr>
          <a:lstStyle/>
          <a:p>
            <a:r>
              <a:rPr lang="ru-RU" dirty="0" smtClean="0">
                <a:solidFill>
                  <a:srgbClr val="FFFF00"/>
                </a:solidFill>
              </a:rPr>
              <a:t> Нагрузка к нетто-ставке составляет меньшую часть брутто-ставки. В зависимости от формы и вида страхования она колеблется от 9 до 40%.</a:t>
            </a:r>
          </a:p>
          <a:p>
            <a:r>
              <a:rPr lang="ru-RU" dirty="0" smtClean="0">
                <a:solidFill>
                  <a:srgbClr val="FFFF00"/>
                </a:solidFill>
              </a:rPr>
              <a:t>Нагрузка к нетто-ставке включает три различных по назначению вида расходов, связанных со страховой деятельностью: административно-управленческие расходы, которые принято называть расходами на ведение дела; отчисления на предупредительные (превентивные) мероприятия; а также прибыль страховой компании. </a:t>
            </a:r>
            <a:endParaRPr lang="ru-RU" dirty="0">
              <a:solidFill>
                <a:srgbClr val="FFFF00"/>
              </a:solidFill>
            </a:endParaRPr>
          </a:p>
        </p:txBody>
      </p:sp>
      <p:pic>
        <p:nvPicPr>
          <p:cNvPr id="3074" name="Picture 2" descr="C:\Users\Администратор\Desktop\654.jpeg"/>
          <p:cNvPicPr>
            <a:picLocks noChangeAspect="1" noChangeArrowheads="1"/>
          </p:cNvPicPr>
          <p:nvPr/>
        </p:nvPicPr>
        <p:blipFill>
          <a:blip r:embed="rId2"/>
          <a:srcRect/>
          <a:stretch>
            <a:fillRect/>
          </a:stretch>
        </p:blipFill>
        <p:spPr bwMode="auto">
          <a:xfrm>
            <a:off x="3000364" y="0"/>
            <a:ext cx="3571900" cy="2205016"/>
          </a:xfrm>
          <a:prstGeom prst="rect">
            <a:avLst/>
          </a:prstGeom>
          <a:noFill/>
        </p:spPr>
      </p:pic>
    </p:spTree>
  </p:cSld>
  <p:clrMapOvr>
    <a:masterClrMapping/>
  </p:clrMapOvr>
  <p:transition>
    <p:split orient="ver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0"/>
            <a:ext cx="7772400" cy="6643710"/>
          </a:xfrm>
        </p:spPr>
        <p:txBody>
          <a:bodyPr>
            <a:normAutofit/>
          </a:bodyPr>
          <a:lstStyle/>
          <a:p>
            <a:r>
              <a:rPr lang="ru-RU" dirty="0" smtClean="0">
                <a:solidFill>
                  <a:srgbClr val="FFFF00"/>
                </a:solidFill>
              </a:rPr>
              <a:t>Из-за несовпадения времени поступления средств в страховой фонд и времени выплаты из него у страховщика образуются </a:t>
            </a:r>
            <a:r>
              <a:rPr lang="ru-RU" dirty="0" smtClean="0"/>
              <a:t>страховые резервы</a:t>
            </a:r>
            <a:r>
              <a:rPr lang="ru-RU" dirty="0" smtClean="0">
                <a:solidFill>
                  <a:srgbClr val="FFFF00"/>
                </a:solidFill>
              </a:rPr>
              <a:t>, которые отражают величину обязательств страховщика по заключенным им со страхователями договорам страхования, но не исполненным на данный момент. Величина страховых резервов должна полностью покрывать сумму предстоящих выплат по действующим договорам. </a:t>
            </a:r>
          </a:p>
          <a:p>
            <a:endParaRPr lang="ru-RU" dirty="0"/>
          </a:p>
        </p:txBody>
      </p:sp>
    </p:spTree>
  </p:cSld>
  <p:clrMapOvr>
    <a:masterClrMapping/>
  </p:clrMapOvr>
  <p:transition>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0"/>
            <a:ext cx="7772400" cy="6858000"/>
          </a:xfrm>
        </p:spPr>
        <p:txBody>
          <a:bodyPr/>
          <a:lstStyle/>
          <a:p>
            <a:r>
              <a:rPr lang="ru-RU" dirty="0" smtClean="0">
                <a:solidFill>
                  <a:srgbClr val="FFFF00"/>
                </a:solidFill>
              </a:rPr>
              <a:t>Страховые резервы включают: 1-Технические резервы, которые включают, в свою очередь: резерв незаработанной премии и резервы убытков: </a:t>
            </a:r>
          </a:p>
          <a:p>
            <a:r>
              <a:rPr lang="ru-RU" dirty="0" smtClean="0">
                <a:solidFill>
                  <a:srgbClr val="FFFF00"/>
                </a:solidFill>
              </a:rPr>
              <a:t>-резерв заявленных, но неурегулированных убытков; </a:t>
            </a:r>
          </a:p>
          <a:p>
            <a:r>
              <a:rPr lang="ru-RU" dirty="0" smtClean="0">
                <a:solidFill>
                  <a:srgbClr val="FFFF00"/>
                </a:solidFill>
              </a:rPr>
              <a:t>-резерв произошедших, но незаявленных убытков; </a:t>
            </a:r>
            <a:endParaRPr lang="en-US" dirty="0" smtClean="0">
              <a:solidFill>
                <a:srgbClr val="FFFF00"/>
              </a:solidFill>
            </a:endParaRPr>
          </a:p>
          <a:p>
            <a:r>
              <a:rPr lang="en-US" dirty="0" smtClean="0">
                <a:solidFill>
                  <a:srgbClr val="FFFF00"/>
                </a:solidFill>
              </a:rPr>
              <a:t>2.</a:t>
            </a:r>
            <a:r>
              <a:rPr lang="ru-RU" dirty="0" smtClean="0">
                <a:solidFill>
                  <a:srgbClr val="FFFF00"/>
                </a:solidFill>
              </a:rPr>
              <a:t>дополнительные </a:t>
            </a:r>
            <a:r>
              <a:rPr lang="ru-RU" dirty="0" smtClean="0">
                <a:solidFill>
                  <a:srgbClr val="FFFF00"/>
                </a:solidFill>
              </a:rPr>
              <a:t>технические резервы: и </a:t>
            </a:r>
            <a:r>
              <a:rPr lang="en-US" dirty="0" smtClean="0">
                <a:solidFill>
                  <a:srgbClr val="FFFF00"/>
                </a:solidFill>
              </a:rPr>
              <a:t>3.</a:t>
            </a:r>
            <a:r>
              <a:rPr lang="ru-RU" dirty="0" smtClean="0">
                <a:solidFill>
                  <a:srgbClr val="FFFF00"/>
                </a:solidFill>
              </a:rPr>
              <a:t>резерв </a:t>
            </a:r>
            <a:r>
              <a:rPr lang="ru-RU" dirty="0" smtClean="0">
                <a:solidFill>
                  <a:srgbClr val="FFFF00"/>
                </a:solidFill>
              </a:rPr>
              <a:t>катастроф; </a:t>
            </a:r>
          </a:p>
          <a:p>
            <a:r>
              <a:rPr lang="en-US" dirty="0" smtClean="0">
                <a:solidFill>
                  <a:srgbClr val="FFFF00"/>
                </a:solidFill>
              </a:rPr>
              <a:t>4.</a:t>
            </a:r>
            <a:r>
              <a:rPr lang="ru-RU" dirty="0" smtClean="0">
                <a:solidFill>
                  <a:srgbClr val="FFFF00"/>
                </a:solidFill>
              </a:rPr>
              <a:t>резерв </a:t>
            </a:r>
            <a:r>
              <a:rPr lang="ru-RU" dirty="0" smtClean="0">
                <a:solidFill>
                  <a:srgbClr val="FFFF00"/>
                </a:solidFill>
              </a:rPr>
              <a:t>колебаний убыточности.</a:t>
            </a:r>
            <a:endParaRPr lang="ru-RU" dirty="0"/>
          </a:p>
        </p:txBody>
      </p:sp>
    </p:spTree>
  </p:cSld>
  <p:clrMapOvr>
    <a:masterClrMapping/>
  </p:clrMapOvr>
  <p:transition>
    <p:plu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0"/>
            <a:ext cx="7772400" cy="914400"/>
          </a:xfrm>
        </p:spPr>
        <p:txBody>
          <a:bodyPr/>
          <a:lstStyle/>
          <a:p>
            <a:r>
              <a:rPr lang="ru-RU" dirty="0" smtClean="0">
                <a:solidFill>
                  <a:srgbClr val="FF0000"/>
                </a:solidFill>
              </a:rPr>
              <a:t>Финансовый результат</a:t>
            </a:r>
            <a:endParaRPr lang="ru-RU" dirty="0">
              <a:solidFill>
                <a:srgbClr val="FF0000"/>
              </a:solidFill>
            </a:endParaRPr>
          </a:p>
        </p:txBody>
      </p:sp>
      <p:sp>
        <p:nvSpPr>
          <p:cNvPr id="3" name="Содержимое 2"/>
          <p:cNvSpPr>
            <a:spLocks noGrp="1"/>
          </p:cNvSpPr>
          <p:nvPr>
            <p:ph idx="1"/>
          </p:nvPr>
        </p:nvSpPr>
        <p:spPr>
          <a:xfrm>
            <a:off x="428596" y="785794"/>
            <a:ext cx="6500858" cy="6072206"/>
          </a:xfrm>
        </p:spPr>
        <p:txBody>
          <a:bodyPr>
            <a:normAutofit fontScale="92500" lnSpcReduction="20000"/>
          </a:bodyPr>
          <a:lstStyle/>
          <a:p>
            <a:r>
              <a:rPr lang="ru-RU" dirty="0" smtClean="0">
                <a:solidFill>
                  <a:srgbClr val="FFFF00"/>
                </a:solidFill>
              </a:rPr>
              <a:t>Финансовый результат страховой компании определяется также как и в других компаниях, как разница между доходами и расходами. К расходам относится не только расходы на ведение дела, но и выплата страхового возмещения, расходы на проведение предупредительных мероприятий, отчисления в страховые резервы и др. К доходам относятся: взносы от страхователей, возврат средств из страховых резервов, доходы от прочих операций. Фактическая прибыль страховой компании может увеличиваться за счет ее инвестиционной деятельности.</a:t>
            </a:r>
          </a:p>
          <a:p>
            <a:endParaRPr lang="ru-RU" dirty="0"/>
          </a:p>
        </p:txBody>
      </p:sp>
      <p:pic>
        <p:nvPicPr>
          <p:cNvPr id="4098" name="Picture 2" descr="C:\Users\Администратор\Desktop\55+.jpeg"/>
          <p:cNvPicPr>
            <a:picLocks noChangeAspect="1" noChangeArrowheads="1"/>
          </p:cNvPicPr>
          <p:nvPr/>
        </p:nvPicPr>
        <p:blipFill>
          <a:blip r:embed="rId2"/>
          <a:srcRect/>
          <a:stretch>
            <a:fillRect/>
          </a:stretch>
        </p:blipFill>
        <p:spPr bwMode="auto">
          <a:xfrm>
            <a:off x="6962775" y="357166"/>
            <a:ext cx="2181225" cy="6143644"/>
          </a:xfrm>
          <a:prstGeom prst="rect">
            <a:avLst/>
          </a:prstGeom>
          <a:noFill/>
        </p:spPr>
      </p:pic>
    </p:spTree>
  </p:cSld>
  <p:clrMapOvr>
    <a:masterClrMapping/>
  </p:clrMapOvr>
  <p:transition>
    <p:pull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0"/>
            <a:ext cx="7772400" cy="6858000"/>
          </a:xfrm>
        </p:spPr>
        <p:txBody>
          <a:bodyPr>
            <a:normAutofit fontScale="92500" lnSpcReduction="20000"/>
          </a:bodyPr>
          <a:lstStyle/>
          <a:p>
            <a:r>
              <a:rPr lang="ru-RU" dirty="0" smtClean="0">
                <a:solidFill>
                  <a:srgbClr val="FFFF00"/>
                </a:solidFill>
              </a:rPr>
              <a:t>Под финансовой устойчивостью страховщика понимается постоянное сбалансирование или превышение доходов над расходами. В основе обеспечения устойчивости лежат оптимальные размеры тарифных ставок и достаточная концентрация средств страхового фонда, при которой возможна территориальная и временная раскладка ущерба.</a:t>
            </a:r>
          </a:p>
          <a:p>
            <a:r>
              <a:rPr lang="ru-RU" dirty="0" smtClean="0">
                <a:solidFill>
                  <a:srgbClr val="FFFF00"/>
                </a:solidFill>
              </a:rPr>
              <a:t>Для оценки финансовой устойчивости страховщика как отношения доходов и расходов за тарифный период можно использовать следующую формулу</a:t>
            </a:r>
            <a:r>
              <a:rPr lang="ru-RU" dirty="0" smtClean="0"/>
              <a:t>:</a:t>
            </a:r>
          </a:p>
          <a:p>
            <a:r>
              <a:rPr lang="en-US" dirty="0" smtClean="0"/>
              <a:t> </a:t>
            </a:r>
            <a:r>
              <a:rPr lang="ru-RU" dirty="0" smtClean="0"/>
              <a:t>К=∑</a:t>
            </a:r>
            <a:r>
              <a:rPr lang="en-US" dirty="0" smtClean="0"/>
              <a:t>D+</a:t>
            </a:r>
            <a:r>
              <a:rPr lang="ru-RU" dirty="0" smtClean="0"/>
              <a:t>З/∑Р</a:t>
            </a:r>
          </a:p>
          <a:p>
            <a:r>
              <a:rPr lang="ru-RU" dirty="0" smtClean="0"/>
              <a:t>где D – сумма доходов;</a:t>
            </a:r>
          </a:p>
          <a:p>
            <a:r>
              <a:rPr lang="ru-RU" dirty="0" smtClean="0"/>
              <a:t>P – сумма расходов;</a:t>
            </a:r>
          </a:p>
          <a:p>
            <a:r>
              <a:rPr lang="ru-RU" dirty="0" smtClean="0"/>
              <a:t>3 – сумма средств запасных фондов.</a:t>
            </a:r>
          </a:p>
          <a:p>
            <a:endParaRPr lang="ru-RU" dirty="0"/>
          </a:p>
        </p:txBody>
      </p:sp>
    </p:spTree>
  </p:cSld>
  <p:clrMapOvr>
    <a:masterClrMapping/>
  </p:clrMapOvr>
  <p:transition>
    <p:wedg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0"/>
            <a:ext cx="7772400" cy="4357694"/>
          </a:xfrm>
        </p:spPr>
        <p:txBody>
          <a:bodyPr>
            <a:normAutofit fontScale="92500" lnSpcReduction="20000"/>
          </a:bodyPr>
          <a:lstStyle/>
          <a:p>
            <a:r>
              <a:rPr lang="ru-RU" dirty="0" smtClean="0">
                <a:solidFill>
                  <a:srgbClr val="FFFF00"/>
                </a:solidFill>
              </a:rPr>
              <a:t>Нормальным следует считать значение K, когда оно превышает единицу, то есть когда сумма доходов за тарифный период с учетом остатка средств в запасных фондах превышает расходы страховщика за этот же период.</a:t>
            </a:r>
          </a:p>
          <a:p>
            <a:r>
              <a:rPr lang="ru-RU" dirty="0" smtClean="0">
                <a:solidFill>
                  <a:srgbClr val="FFFF00"/>
                </a:solidFill>
              </a:rPr>
              <a:t>Формула показывает, что для превышения доходов над расходами необходима достаточная концентрация средств страхового фонда и наличие системы запасных фондов, обеспечивающих временную раскладку ущерба.</a:t>
            </a:r>
          </a:p>
          <a:p>
            <a:endParaRPr lang="ru-RU" dirty="0"/>
          </a:p>
        </p:txBody>
      </p:sp>
      <p:pic>
        <p:nvPicPr>
          <p:cNvPr id="5122" name="Picture 2" descr="C:\Users\Администратор\Desktop\07.05.jpg"/>
          <p:cNvPicPr>
            <a:picLocks noChangeAspect="1" noChangeArrowheads="1"/>
          </p:cNvPicPr>
          <p:nvPr/>
        </p:nvPicPr>
        <p:blipFill>
          <a:blip r:embed="rId2"/>
          <a:srcRect/>
          <a:stretch>
            <a:fillRect/>
          </a:stretch>
        </p:blipFill>
        <p:spPr bwMode="auto">
          <a:xfrm>
            <a:off x="2214546" y="4357694"/>
            <a:ext cx="3810000" cy="2286000"/>
          </a:xfrm>
          <a:prstGeom prst="rect">
            <a:avLst/>
          </a:prstGeom>
          <a:noFill/>
        </p:spPr>
      </p:pic>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0"/>
            <a:ext cx="7772400" cy="914400"/>
          </a:xfrm>
        </p:spPr>
        <p:txBody>
          <a:bodyPr/>
          <a:lstStyle/>
          <a:p>
            <a:r>
              <a:rPr lang="ru-RU" dirty="0" smtClean="0">
                <a:solidFill>
                  <a:srgbClr val="FF0000"/>
                </a:solidFill>
              </a:rPr>
              <a:t>СТРАХОВЫЕ ПРЕМИИ </a:t>
            </a:r>
            <a:endParaRPr lang="ru-RU" dirty="0">
              <a:solidFill>
                <a:srgbClr val="FF0000"/>
              </a:solidFill>
            </a:endParaRPr>
          </a:p>
        </p:txBody>
      </p:sp>
      <p:sp>
        <p:nvSpPr>
          <p:cNvPr id="3" name="Содержимое 2"/>
          <p:cNvSpPr>
            <a:spLocks noGrp="1"/>
          </p:cNvSpPr>
          <p:nvPr>
            <p:ph idx="1"/>
          </p:nvPr>
        </p:nvSpPr>
        <p:spPr>
          <a:xfrm>
            <a:off x="857224" y="1000108"/>
            <a:ext cx="7772400" cy="5857892"/>
          </a:xfrm>
        </p:spPr>
        <p:txBody>
          <a:bodyPr>
            <a:normAutofit fontScale="85000" lnSpcReduction="20000"/>
          </a:bodyPr>
          <a:lstStyle/>
          <a:p>
            <a:r>
              <a:rPr lang="ru-RU" dirty="0" smtClean="0">
                <a:solidFill>
                  <a:srgbClr val="FFFF00"/>
                </a:solidFill>
              </a:rPr>
              <a:t>Объем страховых премий, принятых по договорам прямого страхования, по состоянию на 1 </a:t>
            </a:r>
          </a:p>
          <a:p>
            <a:r>
              <a:rPr lang="ru-RU" dirty="0" smtClean="0">
                <a:solidFill>
                  <a:srgbClr val="FFFF00"/>
                </a:solidFill>
              </a:rPr>
              <a:t>марта 2014 года составил 45 919,8 млн. тенге, что на -4,6% меньше аналогичного показателя на 1 </a:t>
            </a:r>
          </a:p>
          <a:p>
            <a:r>
              <a:rPr lang="ru-RU" dirty="0" smtClean="0">
                <a:solidFill>
                  <a:srgbClr val="FFFF00"/>
                </a:solidFill>
              </a:rPr>
              <a:t>марта 2013 года. </a:t>
            </a:r>
          </a:p>
          <a:p>
            <a:r>
              <a:rPr lang="ru-RU" dirty="0" smtClean="0">
                <a:solidFill>
                  <a:srgbClr val="FFFF00"/>
                </a:solidFill>
              </a:rPr>
              <a:t>Основную долю страховых премий занимает добровольное имущественное страхование (24 </a:t>
            </a:r>
          </a:p>
          <a:p>
            <a:r>
              <a:rPr lang="ru-RU" dirty="0" smtClean="0">
                <a:solidFill>
                  <a:srgbClr val="FFFF00"/>
                </a:solidFill>
              </a:rPr>
              <a:t>526,3 млн. тенге или 53,4% от общего объема страховых премий). </a:t>
            </a:r>
          </a:p>
          <a:p>
            <a:r>
              <a:rPr lang="ru-RU" dirty="0" smtClean="0">
                <a:solidFill>
                  <a:srgbClr val="FFFF00"/>
                </a:solidFill>
              </a:rPr>
              <a:t>По добровольному личному страхованию собрано 13 699,5 млн. тенге или 29,8% совокупного </a:t>
            </a:r>
          </a:p>
          <a:p>
            <a:r>
              <a:rPr lang="ru-RU" dirty="0" smtClean="0">
                <a:solidFill>
                  <a:srgbClr val="FFFF00"/>
                </a:solidFill>
              </a:rPr>
              <a:t>объема страховых премий, по обязательному страхованию – 7 694,0 млн. тенге или 16,8%.</a:t>
            </a:r>
            <a:endParaRPr lang="ru-RU" dirty="0">
              <a:solidFill>
                <a:srgbClr val="FFFF00"/>
              </a:solidFill>
            </a:endParaRPr>
          </a:p>
        </p:txBody>
      </p:sp>
    </p:spTree>
  </p:cSld>
  <p:clrMapOvr>
    <a:masterClrMapping/>
  </p:clrMapOvr>
  <p:transition>
    <p:split orient="vert"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0"/>
            <a:ext cx="7772400" cy="914400"/>
          </a:xfrm>
        </p:spPr>
        <p:txBody>
          <a:bodyPr/>
          <a:lstStyle/>
          <a:p>
            <a:r>
              <a:rPr lang="ru-RU" sz="2400" dirty="0" smtClean="0">
                <a:solidFill>
                  <a:srgbClr val="FF0000"/>
                </a:solidFill>
              </a:rPr>
              <a:t>Особенности правового регулирования договоров страхования финансовых рисков</a:t>
            </a:r>
            <a:endParaRPr lang="ru-RU" sz="2400" dirty="0">
              <a:solidFill>
                <a:srgbClr val="FF0000"/>
              </a:solidFill>
            </a:endParaRPr>
          </a:p>
        </p:txBody>
      </p:sp>
      <p:sp>
        <p:nvSpPr>
          <p:cNvPr id="3" name="Содержимое 2"/>
          <p:cNvSpPr>
            <a:spLocks noGrp="1"/>
          </p:cNvSpPr>
          <p:nvPr>
            <p:ph idx="1"/>
          </p:nvPr>
        </p:nvSpPr>
        <p:spPr>
          <a:xfrm>
            <a:off x="914400" y="857232"/>
            <a:ext cx="7772400" cy="6000768"/>
          </a:xfrm>
        </p:spPr>
        <p:txBody>
          <a:bodyPr>
            <a:normAutofit lnSpcReduction="10000"/>
          </a:bodyPr>
          <a:lstStyle/>
          <a:p>
            <a:r>
              <a:rPr lang="ru-RU" dirty="0" smtClean="0">
                <a:solidFill>
                  <a:srgbClr val="FFFF00"/>
                </a:solidFill>
              </a:rPr>
              <a:t>Договор страхования рисков - это основной документ, по которому осуществляется страхование риска. Некоторые ошибочно полагают, что таким документом является страховой полис, выданный в страховой компании, но это совсем не так, потому что  полис является  лишь подтверждением заключения между страхователем и страховщиком договора страхования риска. Заключение договоров страхования рисков является обязательным условием для наступления взаимных прав сторон и их обязанностей. </a:t>
            </a:r>
            <a:endParaRPr lang="ru-RU" dirty="0">
              <a:solidFill>
                <a:srgbClr val="FFFF00"/>
              </a:solidFill>
            </a:endParaRPr>
          </a:p>
        </p:txBody>
      </p:sp>
    </p:spTree>
  </p:cSld>
  <p:clrMapOvr>
    <a:masterClrMapping/>
  </p:clrMapOvr>
  <p:transition>
    <p:wheel spokes="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0"/>
            <a:ext cx="7772400" cy="6858000"/>
          </a:xfrm>
        </p:spPr>
        <p:txBody>
          <a:bodyPr>
            <a:normAutofit fontScale="92500" lnSpcReduction="10000"/>
          </a:bodyPr>
          <a:lstStyle/>
          <a:p>
            <a:r>
              <a:rPr lang="ru-RU" dirty="0" smtClean="0">
                <a:solidFill>
                  <a:srgbClr val="FFFF00"/>
                </a:solidFill>
              </a:rPr>
              <a:t>О договорном страховании финансовых рисков речь идет тогда, когда одно лицо, предоставляя по договору другому лицу определенные материальные блага (в том числе и посредством финансовых услуг), при условии получения вознаграждения через определенный период, может быть подвержено риску неполучения, утраты или уменьшения стоимости обещанного по договору вознаграждения. Это положение нашло свое отражение в различных юридических конструкциях, общим признаком которых является исполнение одной из сторон страхового правоотношения своих обязанностей в срок, определенный наступлением страхового случая.</a:t>
            </a:r>
            <a:endParaRPr lang="ru-RU" dirty="0">
              <a:solidFill>
                <a:srgbClr val="FFFF00"/>
              </a:solidFill>
            </a:endParaRPr>
          </a:p>
        </p:txBody>
      </p:sp>
    </p:spTree>
  </p:cSld>
  <p:clrMapOvr>
    <a:masterClrMapping/>
  </p:clrMapOvr>
  <p:transition>
    <p:wedg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642918"/>
            <a:ext cx="7772400" cy="5572164"/>
          </a:xfrm>
        </p:spPr>
        <p:txBody>
          <a:bodyPr>
            <a:normAutofit/>
          </a:bodyPr>
          <a:lstStyle/>
          <a:p>
            <a:r>
              <a:rPr lang="ru-RU" dirty="0" smtClean="0">
                <a:solidFill>
                  <a:srgbClr val="FFFF00"/>
                </a:solidFill>
              </a:rPr>
              <a:t>Страхование является особым видом экономических отношений, поэтому экономико-финансовые основы деятельности страховой компании отличаются от других видов коммерческой деятельности в условиях рынка. Отличия касаются, прежде всего, вопросов формирования финансового потенциала и поддержания финансовой устойчивости страховщика</a:t>
            </a:r>
            <a:r>
              <a:rPr lang="en-US" dirty="0">
                <a:solidFill>
                  <a:srgbClr val="FFFF00"/>
                </a:solidFill>
              </a:rPr>
              <a:t>.</a:t>
            </a:r>
            <a:r>
              <a:rPr lang="ru-RU" dirty="0" smtClean="0">
                <a:solidFill>
                  <a:srgbClr val="FFFF00"/>
                </a:solidFill>
              </a:rPr>
              <a:t> </a:t>
            </a:r>
            <a:endParaRPr lang="ru-RU" dirty="0">
              <a:solidFill>
                <a:srgbClr val="FFFF00"/>
              </a:solidFill>
            </a:endParaRPr>
          </a:p>
        </p:txBody>
      </p:sp>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0"/>
            <a:ext cx="7772400" cy="6858000"/>
          </a:xfrm>
        </p:spPr>
        <p:txBody>
          <a:bodyPr/>
          <a:lstStyle/>
          <a:p>
            <a:r>
              <a:rPr lang="ru-RU" dirty="0" smtClean="0">
                <a:solidFill>
                  <a:srgbClr val="FFFF00"/>
                </a:solidFill>
              </a:rPr>
              <a:t>Наиболее ярким примером, отражающим особенности правоотношений страхования финансовых рисков, являются финансовые риски неисполнения различных видов заемных обязательств.</a:t>
            </a:r>
          </a:p>
          <a:p>
            <a:endParaRPr lang="ru-RU" dirty="0" smtClean="0">
              <a:solidFill>
                <a:srgbClr val="FFFF00"/>
              </a:solidFill>
            </a:endParaRPr>
          </a:p>
          <a:p>
            <a:r>
              <a:rPr lang="ru-RU" dirty="0" smtClean="0">
                <a:solidFill>
                  <a:srgbClr val="FFFF00"/>
                </a:solidFill>
              </a:rPr>
              <a:t>Правоотношения страхования финансовых рисков обусловлены следующими особенностями операций на финансовых рынках.</a:t>
            </a:r>
            <a:endParaRPr lang="ru-RU" dirty="0">
              <a:solidFill>
                <a:srgbClr val="FFFF00"/>
              </a:solidFill>
            </a:endParaRPr>
          </a:p>
        </p:txBody>
      </p:sp>
      <p:pic>
        <p:nvPicPr>
          <p:cNvPr id="6146" name="Picture 2" descr="C:\Users\Администратор\Desktop\images.jpeg"/>
          <p:cNvPicPr>
            <a:picLocks noChangeAspect="1" noChangeArrowheads="1"/>
          </p:cNvPicPr>
          <p:nvPr/>
        </p:nvPicPr>
        <p:blipFill>
          <a:blip r:embed="rId2"/>
          <a:srcRect/>
          <a:stretch>
            <a:fillRect/>
          </a:stretch>
        </p:blipFill>
        <p:spPr bwMode="auto">
          <a:xfrm>
            <a:off x="5643571" y="4515895"/>
            <a:ext cx="3500430" cy="2342106"/>
          </a:xfrm>
          <a:prstGeom prst="rect">
            <a:avLst/>
          </a:prstGeom>
          <a:noFill/>
        </p:spPr>
      </p:pic>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0"/>
            <a:ext cx="7772400" cy="6858000"/>
          </a:xfrm>
        </p:spPr>
        <p:txBody>
          <a:bodyPr>
            <a:normAutofit/>
          </a:bodyPr>
          <a:lstStyle/>
          <a:p>
            <a:r>
              <a:rPr lang="ru-RU" dirty="0" smtClean="0">
                <a:solidFill>
                  <a:srgbClr val="FFFF00"/>
                </a:solidFill>
              </a:rPr>
              <a:t>Во-первых, возрастает значение страхования финансовых рисков неисполнения заемных обязательств, что стимулирует процесс возникновение разнообразных гражданско-правовых условий страхования в этой области. Во-вторых, постоянная потребность хозяйствующих субъектов в кредите повышает опасности возникновения финансовых рисков на разных этапах осуществления заемных операций как особого вида предпринимательской деятельности. </a:t>
            </a:r>
            <a:endParaRPr lang="ru-RU" dirty="0">
              <a:solidFill>
                <a:srgbClr val="FFFF00"/>
              </a:solidFill>
            </a:endParaRPr>
          </a:p>
        </p:txBody>
      </p:sp>
    </p:spTree>
  </p:cSld>
  <p:clrMapOvr>
    <a:masterClrMapping/>
  </p:clrMapOvr>
  <p:transition>
    <p:zoom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0"/>
            <a:ext cx="7772400" cy="6858000"/>
          </a:xfrm>
        </p:spPr>
        <p:txBody>
          <a:bodyPr>
            <a:normAutofit/>
          </a:bodyPr>
          <a:lstStyle/>
          <a:p>
            <a:r>
              <a:rPr lang="ru-RU" dirty="0" smtClean="0">
                <a:solidFill>
                  <a:srgbClr val="FFFF00"/>
                </a:solidFill>
              </a:rPr>
              <a:t>В-третьих, кредитное учреждение, располагающее достаточно большим капиталом, должно иметь юридические гарантии эффективности выдачи кредитов регулярно и на возмездной основе, что требует страхования риска </a:t>
            </a:r>
            <a:r>
              <a:rPr lang="ru-RU" dirty="0" err="1" smtClean="0">
                <a:solidFill>
                  <a:srgbClr val="FFFF00"/>
                </a:solidFill>
              </a:rPr>
              <a:t>невозврата</a:t>
            </a:r>
            <a:r>
              <a:rPr lang="ru-RU" dirty="0" smtClean="0">
                <a:solidFill>
                  <a:srgbClr val="FFFF00"/>
                </a:solidFill>
              </a:rPr>
              <a:t> кредита. В-четвертых, увеличивается число видов финансовых услуг, количество договоров на рынке ценных бумаг, активизируется страховая и инвестиционная деятельность страховых компаний, растет число профессиональных и непрофессиональных участников рынка ценных бумаг. </a:t>
            </a:r>
          </a:p>
          <a:p>
            <a:endParaRPr lang="ru-RU" dirty="0"/>
          </a:p>
        </p:txBody>
      </p:sp>
    </p:spTree>
  </p:cSld>
  <p:clrMapOvr>
    <a:masterClrMapping/>
  </p:clrMapOvr>
  <p:transition>
    <p:wheel spokes="3"/>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85786" y="214290"/>
            <a:ext cx="7772400" cy="6643710"/>
          </a:xfrm>
        </p:spPr>
        <p:txBody>
          <a:bodyPr/>
          <a:lstStyle/>
          <a:p>
            <a:r>
              <a:rPr lang="ru-RU" dirty="0" smtClean="0">
                <a:solidFill>
                  <a:srgbClr val="FFFF00"/>
                </a:solidFill>
              </a:rPr>
              <a:t>В-пятых, усиливаются меры государственного регулирования надзора и контроля за страхованием и оборотом финансовых средств, влияющие на договорные отношения в сфере страхования.</a:t>
            </a:r>
            <a:endParaRPr lang="ru-RU" dirty="0"/>
          </a:p>
        </p:txBody>
      </p:sp>
    </p:spTree>
  </p:cSld>
  <p:clrMapOvr>
    <a:masterClrMapping/>
  </p:clrMapOvr>
  <p:transition>
    <p:push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0"/>
            <a:ext cx="7772400" cy="914400"/>
          </a:xfrm>
        </p:spPr>
        <p:txBody>
          <a:bodyPr/>
          <a:lstStyle/>
          <a:p>
            <a:r>
              <a:rPr lang="ru-RU" dirty="0" smtClean="0">
                <a:solidFill>
                  <a:srgbClr val="FF0000"/>
                </a:solidFill>
              </a:rPr>
              <a:t>СТРАХОВЫЕ ПРЕМИИ </a:t>
            </a:r>
            <a:endParaRPr lang="ru-RU" dirty="0">
              <a:solidFill>
                <a:srgbClr val="FF0000"/>
              </a:solidFill>
            </a:endParaRPr>
          </a:p>
        </p:txBody>
      </p:sp>
      <p:sp>
        <p:nvSpPr>
          <p:cNvPr id="3" name="Содержимое 2"/>
          <p:cNvSpPr>
            <a:spLocks noGrp="1"/>
          </p:cNvSpPr>
          <p:nvPr>
            <p:ph idx="1"/>
          </p:nvPr>
        </p:nvSpPr>
        <p:spPr>
          <a:xfrm>
            <a:off x="857224" y="1000108"/>
            <a:ext cx="7772400" cy="5857892"/>
          </a:xfrm>
        </p:spPr>
        <p:txBody>
          <a:bodyPr>
            <a:normAutofit fontScale="85000" lnSpcReduction="20000"/>
          </a:bodyPr>
          <a:lstStyle/>
          <a:p>
            <a:r>
              <a:rPr lang="ru-RU" dirty="0" smtClean="0">
                <a:solidFill>
                  <a:srgbClr val="FFFF00"/>
                </a:solidFill>
              </a:rPr>
              <a:t>Объем страховых премий, принятых по договорам прямого страхования, по состоянию на 1 </a:t>
            </a:r>
          </a:p>
          <a:p>
            <a:r>
              <a:rPr lang="ru-RU" dirty="0" smtClean="0">
                <a:solidFill>
                  <a:srgbClr val="FFFF00"/>
                </a:solidFill>
              </a:rPr>
              <a:t>марта 2014 года составил 45 919,8 млн. тенге, что на -4,6% меньше аналогичного показателя на 1 </a:t>
            </a:r>
          </a:p>
          <a:p>
            <a:r>
              <a:rPr lang="ru-RU" dirty="0" smtClean="0">
                <a:solidFill>
                  <a:srgbClr val="FFFF00"/>
                </a:solidFill>
              </a:rPr>
              <a:t>марта 2013 года. </a:t>
            </a:r>
          </a:p>
          <a:p>
            <a:r>
              <a:rPr lang="ru-RU" dirty="0" smtClean="0">
                <a:solidFill>
                  <a:srgbClr val="FFFF00"/>
                </a:solidFill>
              </a:rPr>
              <a:t>Основную долю страховых премий занимает добровольное имущественное страхование (24 </a:t>
            </a:r>
          </a:p>
          <a:p>
            <a:r>
              <a:rPr lang="ru-RU" dirty="0" smtClean="0">
                <a:solidFill>
                  <a:srgbClr val="FFFF00"/>
                </a:solidFill>
              </a:rPr>
              <a:t>526,3 млн. тенге или 53,4% от общего объема страховых премий). </a:t>
            </a:r>
          </a:p>
          <a:p>
            <a:r>
              <a:rPr lang="ru-RU" dirty="0" smtClean="0">
                <a:solidFill>
                  <a:srgbClr val="FFFF00"/>
                </a:solidFill>
              </a:rPr>
              <a:t>По добровольному личному страхованию собрано 13 699,5 млн. тенге или 29,8% совокупного </a:t>
            </a:r>
          </a:p>
          <a:p>
            <a:r>
              <a:rPr lang="ru-RU" dirty="0" smtClean="0">
                <a:solidFill>
                  <a:srgbClr val="FFFF00"/>
                </a:solidFill>
              </a:rPr>
              <a:t>объема страховых премий, по обязательному страхованию – 7 694,0 млн. тенге или 16,8%.</a:t>
            </a:r>
            <a:endParaRPr lang="ru-RU" dirty="0">
              <a:solidFill>
                <a:srgbClr val="FFFF00"/>
              </a:solidFill>
            </a:endParaRPr>
          </a:p>
        </p:txBody>
      </p:sp>
    </p:spTree>
  </p:cSld>
  <p:clrMapOvr>
    <a:masterClrMapping/>
  </p:clrMapOvr>
  <p:transition>
    <p:split orient="vert"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42910" y="0"/>
            <a:ext cx="7772400" cy="6643710"/>
          </a:xfrm>
        </p:spPr>
        <p:txBody>
          <a:bodyPr/>
          <a:lstStyle/>
          <a:p>
            <a:endParaRPr lang="ru-RU" dirty="0" smtClean="0"/>
          </a:p>
          <a:p>
            <a:endParaRPr lang="ru-RU" dirty="0" smtClean="0"/>
          </a:p>
          <a:p>
            <a:endParaRPr lang="ru-RU" dirty="0" smtClean="0"/>
          </a:p>
          <a:p>
            <a:endParaRPr lang="ru-RU" dirty="0" smtClean="0"/>
          </a:p>
          <a:p>
            <a:pPr>
              <a:buNone/>
            </a:pPr>
            <a:endParaRPr lang="ru-RU" sz="5400" dirty="0" smtClean="0"/>
          </a:p>
          <a:p>
            <a:pPr>
              <a:buNone/>
            </a:pPr>
            <a:r>
              <a:rPr lang="ru-RU" sz="5400" dirty="0" smtClean="0">
                <a:solidFill>
                  <a:schemeClr val="accent2"/>
                </a:solidFill>
              </a:rPr>
              <a:t>   Спасибо за внимание!!!</a:t>
            </a:r>
            <a:endParaRPr lang="ru-RU" sz="5400" dirty="0">
              <a:solidFill>
                <a:schemeClr val="accent2"/>
              </a:solidFill>
            </a:endParaRPr>
          </a:p>
        </p:txBody>
      </p:sp>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357166"/>
            <a:ext cx="7772400" cy="6143668"/>
          </a:xfrm>
        </p:spPr>
        <p:txBody>
          <a:bodyPr/>
          <a:lstStyle/>
          <a:p>
            <a:r>
              <a:rPr lang="ru-RU" sz="3600" dirty="0" smtClean="0">
                <a:solidFill>
                  <a:srgbClr val="FFFF00"/>
                </a:solidFill>
              </a:rPr>
              <a:t>Специфика хозяйственной самостоятельности страховщика определяется, во-первых, принадлежностью страхования к непроизводственной сфере деятельности, во-вторых, экономической сущностью страхования. Однако рисковый характер операций является основной особенностью деятельности страховщика</a:t>
            </a:r>
            <a:r>
              <a:rPr lang="ru-RU" dirty="0" smtClean="0"/>
              <a:t>.</a:t>
            </a:r>
          </a:p>
          <a:p>
            <a:endParaRPr lang="ru-RU"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0"/>
            <a:ext cx="7772400" cy="4429132"/>
          </a:xfrm>
        </p:spPr>
        <p:txBody>
          <a:bodyPr>
            <a:normAutofit fontScale="92500" lnSpcReduction="20000"/>
          </a:bodyPr>
          <a:lstStyle/>
          <a:p>
            <a:r>
              <a:rPr lang="ru-RU" dirty="0" smtClean="0">
                <a:solidFill>
                  <a:srgbClr val="FFFF00"/>
                </a:solidFill>
              </a:rPr>
              <a:t>Основными источниками формирования финансового потенциала страховой компании являются: </a:t>
            </a:r>
          </a:p>
          <a:p>
            <a:r>
              <a:rPr lang="ru-RU" dirty="0" smtClean="0">
                <a:solidFill>
                  <a:srgbClr val="FFFF00"/>
                </a:solidFill>
              </a:rPr>
              <a:t>-собственный капитал; </a:t>
            </a:r>
          </a:p>
          <a:p>
            <a:r>
              <a:rPr lang="ru-RU" dirty="0" smtClean="0">
                <a:solidFill>
                  <a:srgbClr val="FFFF00"/>
                </a:solidFill>
              </a:rPr>
              <a:t>-страховые взносы (премии) клиентов; </a:t>
            </a:r>
          </a:p>
          <a:p>
            <a:r>
              <a:rPr lang="ru-RU" dirty="0" smtClean="0">
                <a:solidFill>
                  <a:srgbClr val="FFFF00"/>
                </a:solidFill>
              </a:rPr>
              <a:t>-доходы от инвестиционной деятельности. </a:t>
            </a:r>
          </a:p>
          <a:p>
            <a:r>
              <a:rPr lang="ru-RU" dirty="0" smtClean="0">
                <a:solidFill>
                  <a:srgbClr val="FFFF00"/>
                </a:solidFill>
              </a:rPr>
              <a:t>Рассмотрим основные источники формирования финансов страховой компании и порядок регулирования деятельности страхования с точки зрения экономики и финансов.</a:t>
            </a:r>
          </a:p>
          <a:p>
            <a:pPr>
              <a:buNone/>
            </a:pPr>
            <a:endParaRPr lang="ru-RU" dirty="0"/>
          </a:p>
        </p:txBody>
      </p:sp>
      <p:pic>
        <p:nvPicPr>
          <p:cNvPr id="1026" name="Picture 2" descr="C:\Users\Администратор\Desktop\07.05.jpg"/>
          <p:cNvPicPr>
            <a:picLocks noChangeAspect="1" noChangeArrowheads="1"/>
          </p:cNvPicPr>
          <p:nvPr/>
        </p:nvPicPr>
        <p:blipFill>
          <a:blip r:embed="rId2"/>
          <a:srcRect/>
          <a:stretch>
            <a:fillRect/>
          </a:stretch>
        </p:blipFill>
        <p:spPr bwMode="auto">
          <a:xfrm rot="21267046">
            <a:off x="4609571" y="3978090"/>
            <a:ext cx="4087797" cy="2452678"/>
          </a:xfrm>
          <a:prstGeom prst="rect">
            <a:avLst/>
          </a:prstGeom>
          <a:noFill/>
        </p:spPr>
      </p:pic>
    </p:spTree>
  </p:cSld>
  <p:clrMapOvr>
    <a:masterClrMapping/>
  </p:clrMapOvr>
  <p:transition>
    <p:circl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0"/>
            <a:ext cx="7772400" cy="914400"/>
          </a:xfrm>
        </p:spPr>
        <p:txBody>
          <a:bodyPr/>
          <a:lstStyle/>
          <a:p>
            <a:r>
              <a:rPr lang="ru-RU" sz="2800" dirty="0" smtClean="0">
                <a:solidFill>
                  <a:srgbClr val="FF0000"/>
                </a:solidFill>
              </a:rPr>
              <a:t>1) Собственные средства страховщика</a:t>
            </a:r>
            <a:endParaRPr lang="ru-RU" sz="2800" dirty="0"/>
          </a:p>
        </p:txBody>
      </p:sp>
      <p:sp>
        <p:nvSpPr>
          <p:cNvPr id="3" name="Содержимое 2"/>
          <p:cNvSpPr>
            <a:spLocks noGrp="1"/>
          </p:cNvSpPr>
          <p:nvPr>
            <p:ph idx="1"/>
          </p:nvPr>
        </p:nvSpPr>
        <p:spPr>
          <a:xfrm>
            <a:off x="914400" y="642918"/>
            <a:ext cx="7772400" cy="6215082"/>
          </a:xfrm>
        </p:spPr>
        <p:txBody>
          <a:bodyPr>
            <a:normAutofit fontScale="92500" lnSpcReduction="10000"/>
          </a:bodyPr>
          <a:lstStyle/>
          <a:p>
            <a:r>
              <a:rPr lang="ru-RU" dirty="0" smtClean="0">
                <a:solidFill>
                  <a:srgbClr val="FFFF00"/>
                </a:solidFill>
              </a:rPr>
              <a:t>Собственный капитал (собственные средства) страховой компании состоит из оплаченного уставного капитала, резервного фонда, сформированного за счет прибыли, и нераспределенной прибыли. Кроме того, к собственным средствам могут быть отнесены сформированные за счет чистой прибыли страховщика фонд потребления и фонд накопления. Характерным для собственных средств является то, что они свободны от каких-либо внешних обязательств</a:t>
            </a:r>
            <a:r>
              <a:rPr lang="en-US" dirty="0" smtClean="0">
                <a:solidFill>
                  <a:srgbClr val="FFFF00"/>
                </a:solidFill>
              </a:rPr>
              <a:t>.</a:t>
            </a:r>
            <a:r>
              <a:rPr lang="ru-RU" dirty="0" smtClean="0">
                <a:solidFill>
                  <a:srgbClr val="FFFF00"/>
                </a:solidFill>
              </a:rPr>
              <a:t> Собственные средства страховой компании формируются из двух источников: за счет взносов учредителей и за счет получаемой прибыли. </a:t>
            </a:r>
            <a:endParaRPr lang="ru-RU" dirty="0">
              <a:solidFill>
                <a:srgbClr val="FFFF00"/>
              </a:solidFill>
            </a:endParaRPr>
          </a:p>
        </p:txBody>
      </p:sp>
    </p:spTree>
  </p:cSld>
  <p:clrMapOvr>
    <a:masterClrMapping/>
  </p:clrMapOvr>
  <p:transition>
    <p:comb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0"/>
            <a:ext cx="7772400" cy="914400"/>
          </a:xfrm>
        </p:spPr>
        <p:txBody>
          <a:bodyPr/>
          <a:lstStyle/>
          <a:p>
            <a:r>
              <a:rPr lang="ru-RU" dirty="0" smtClean="0">
                <a:solidFill>
                  <a:schemeClr val="tx1"/>
                </a:solidFill>
              </a:rPr>
              <a:t>Формула собственного капитала:</a:t>
            </a:r>
            <a:endParaRPr lang="ru-RU" dirty="0">
              <a:solidFill>
                <a:schemeClr val="tx1"/>
              </a:solidFill>
            </a:endParaRPr>
          </a:p>
        </p:txBody>
      </p:sp>
      <p:sp>
        <p:nvSpPr>
          <p:cNvPr id="3" name="Содержимое 2"/>
          <p:cNvSpPr>
            <a:spLocks noGrp="1"/>
          </p:cNvSpPr>
          <p:nvPr>
            <p:ph idx="1"/>
          </p:nvPr>
        </p:nvSpPr>
        <p:spPr>
          <a:xfrm>
            <a:off x="857224" y="1357298"/>
            <a:ext cx="7772400" cy="5500702"/>
          </a:xfrm>
        </p:spPr>
        <p:txBody>
          <a:bodyPr>
            <a:normAutofit/>
          </a:bodyPr>
          <a:lstStyle/>
          <a:p>
            <a:r>
              <a:rPr lang="ru-RU" sz="4400" dirty="0" smtClean="0">
                <a:solidFill>
                  <a:srgbClr val="FFFF00"/>
                </a:solidFill>
              </a:rPr>
              <a:t>СОК=ВОА-ДО</a:t>
            </a:r>
          </a:p>
          <a:p>
            <a:r>
              <a:rPr lang="ru-RU" sz="4400" dirty="0" err="1" smtClean="0">
                <a:solidFill>
                  <a:srgbClr val="FFFF00"/>
                </a:solidFill>
              </a:rPr>
              <a:t>ВОА-внеоборотные</a:t>
            </a:r>
            <a:r>
              <a:rPr lang="ru-RU" sz="4400" dirty="0" smtClean="0">
                <a:solidFill>
                  <a:srgbClr val="FFFF00"/>
                </a:solidFill>
              </a:rPr>
              <a:t> активы</a:t>
            </a:r>
          </a:p>
          <a:p>
            <a:r>
              <a:rPr lang="ru-RU" sz="4400" dirty="0" err="1" smtClean="0">
                <a:solidFill>
                  <a:srgbClr val="FFFF00"/>
                </a:solidFill>
              </a:rPr>
              <a:t>ДО-догосрочные</a:t>
            </a:r>
            <a:r>
              <a:rPr lang="ru-RU" sz="4400" dirty="0" smtClean="0">
                <a:solidFill>
                  <a:srgbClr val="FFFF00"/>
                </a:solidFill>
              </a:rPr>
              <a:t> обязательства</a:t>
            </a:r>
            <a:endParaRPr lang="ru-RU" sz="4400" dirty="0">
              <a:solidFill>
                <a:srgbClr val="FFFF00"/>
              </a:solidFill>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71802" y="0"/>
            <a:ext cx="6072198" cy="6858000"/>
          </a:xfrm>
        </p:spPr>
        <p:txBody>
          <a:bodyPr>
            <a:normAutofit fontScale="92500" lnSpcReduction="10000"/>
          </a:bodyPr>
          <a:lstStyle/>
          <a:p>
            <a:r>
              <a:rPr lang="ru-RU" dirty="0" smtClean="0">
                <a:solidFill>
                  <a:srgbClr val="FFFF00"/>
                </a:solidFill>
              </a:rPr>
              <a:t>Минимальный размер оплаченного уставного капитала, сформированного за счет денежных средств, на день подачи юридическим лицом документов для получения лицензии на осуществление страховой деятельности должен быть не менее 25 тысяч минимальных размеров оплаты труда - при проведении видов страхования, иных, чем страхование жизни, не менее 35 тысяч минимальных размеров оплаты труда - при проведении страхования жизни и иных видов страхования. </a:t>
            </a:r>
          </a:p>
          <a:p>
            <a:endParaRPr lang="ru-RU" dirty="0"/>
          </a:p>
        </p:txBody>
      </p:sp>
      <p:pic>
        <p:nvPicPr>
          <p:cNvPr id="2050" name="Picture 2" descr="C:\Users\Администратор\Desktop\678374b0e4.jpg"/>
          <p:cNvPicPr>
            <a:picLocks noChangeAspect="1" noChangeArrowheads="1"/>
          </p:cNvPicPr>
          <p:nvPr/>
        </p:nvPicPr>
        <p:blipFill>
          <a:blip r:embed="rId2"/>
          <a:srcRect/>
          <a:stretch>
            <a:fillRect/>
          </a:stretch>
        </p:blipFill>
        <p:spPr bwMode="auto">
          <a:xfrm>
            <a:off x="571472" y="500042"/>
            <a:ext cx="2857520" cy="4643470"/>
          </a:xfrm>
          <a:prstGeom prst="rect">
            <a:avLst/>
          </a:prstGeom>
          <a:noFill/>
        </p:spPr>
      </p:pic>
    </p:spTree>
  </p:cSld>
  <p:clrMapOvr>
    <a:masterClrMapping/>
  </p:clrMapOvr>
  <p:transition>
    <p:pull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0"/>
            <a:ext cx="7772400" cy="914400"/>
          </a:xfrm>
        </p:spPr>
        <p:txBody>
          <a:bodyPr/>
          <a:lstStyle/>
          <a:p>
            <a:r>
              <a:rPr lang="ru-RU" sz="3200" dirty="0" smtClean="0">
                <a:solidFill>
                  <a:schemeClr val="tx1"/>
                </a:solidFill>
              </a:rPr>
              <a:t>2)Страховые взносы</a:t>
            </a:r>
            <a:endParaRPr lang="ru-RU" sz="3200" dirty="0">
              <a:solidFill>
                <a:schemeClr val="tx1"/>
              </a:solidFill>
            </a:endParaRPr>
          </a:p>
        </p:txBody>
      </p:sp>
      <p:sp>
        <p:nvSpPr>
          <p:cNvPr id="3" name="Содержимое 2"/>
          <p:cNvSpPr>
            <a:spLocks noGrp="1"/>
          </p:cNvSpPr>
          <p:nvPr>
            <p:ph idx="1"/>
          </p:nvPr>
        </p:nvSpPr>
        <p:spPr>
          <a:xfrm>
            <a:off x="914400" y="642918"/>
            <a:ext cx="7772400" cy="6000792"/>
          </a:xfrm>
        </p:spPr>
        <p:txBody>
          <a:bodyPr>
            <a:normAutofit fontScale="92500" lnSpcReduction="10000"/>
          </a:bodyPr>
          <a:lstStyle/>
          <a:p>
            <a:r>
              <a:rPr lang="ru-RU" dirty="0" smtClean="0">
                <a:solidFill>
                  <a:srgbClr val="FFFF00"/>
                </a:solidFill>
              </a:rPr>
              <a:t>Страховые взносы, уплачиваемые клиентами, являются основным источником формирования страхового фонда компании, предназначенного обеспечить страховую защиту страхователей и застрахованных лиц, а также возмещение расходов страховщика. Страховой взнос (премия), уплачиваемый клиентом, определяется на основе страховых тарифов по отдельным видам страхования. Страховой тариф представляет собой ставку страхового взноса с единицы страховой суммы или объекта страхования. Таким образом, на основе страхового тарифа определяются страховые платежи, которые формируют страховой фонд</a:t>
            </a:r>
            <a:endParaRPr lang="ru-RU" dirty="0">
              <a:solidFill>
                <a:srgbClr val="FFFF00"/>
              </a:solidFill>
            </a:endParaRPr>
          </a:p>
        </p:txBody>
      </p:sp>
    </p:spTree>
  </p:cSld>
  <p:clrMapOvr>
    <a:masterClrMapping/>
  </p:clrMapOvr>
  <p:transition>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7224" y="0"/>
            <a:ext cx="7772400" cy="914400"/>
          </a:xfrm>
        </p:spPr>
        <p:txBody>
          <a:bodyPr/>
          <a:lstStyle/>
          <a:p>
            <a:r>
              <a:rPr lang="ru-RU" sz="2800" dirty="0" smtClean="0">
                <a:solidFill>
                  <a:schemeClr val="tx1"/>
                </a:solidFill>
              </a:rPr>
              <a:t>Принципы построения тарифов (тарифной политики) следующие:</a:t>
            </a:r>
            <a:r>
              <a:rPr lang="ru-RU" dirty="0" smtClean="0">
                <a:solidFill>
                  <a:schemeClr val="tx1"/>
                </a:solidFill>
              </a:rPr>
              <a:t/>
            </a:r>
            <a:br>
              <a:rPr lang="ru-RU" dirty="0" smtClean="0">
                <a:solidFill>
                  <a:schemeClr val="tx1"/>
                </a:solidFill>
              </a:rPr>
            </a:br>
            <a:endParaRPr lang="ru-RU" dirty="0">
              <a:solidFill>
                <a:schemeClr val="tx1"/>
              </a:solidFill>
            </a:endParaRPr>
          </a:p>
        </p:txBody>
      </p:sp>
      <p:sp>
        <p:nvSpPr>
          <p:cNvPr id="3" name="Содержимое 2"/>
          <p:cNvSpPr>
            <a:spLocks noGrp="1"/>
          </p:cNvSpPr>
          <p:nvPr>
            <p:ph idx="1"/>
          </p:nvPr>
        </p:nvSpPr>
        <p:spPr>
          <a:xfrm>
            <a:off x="914400" y="1000108"/>
            <a:ext cx="7772400" cy="5857892"/>
          </a:xfrm>
        </p:spPr>
        <p:txBody>
          <a:bodyPr>
            <a:normAutofit lnSpcReduction="10000"/>
          </a:bodyPr>
          <a:lstStyle/>
          <a:p>
            <a:r>
              <a:rPr lang="ru-RU" dirty="0" smtClean="0">
                <a:solidFill>
                  <a:srgbClr val="FFFF00"/>
                </a:solidFill>
              </a:rPr>
              <a:t>- обеспечение самоокупаемости и рентабельности страховых операций</a:t>
            </a:r>
            <a:endParaRPr lang="en-US" dirty="0" smtClean="0">
              <a:solidFill>
                <a:srgbClr val="FFFF00"/>
              </a:solidFill>
            </a:endParaRPr>
          </a:p>
          <a:p>
            <a:r>
              <a:rPr lang="ru-RU" dirty="0" smtClean="0">
                <a:solidFill>
                  <a:srgbClr val="FFFF00"/>
                </a:solidFill>
              </a:rPr>
              <a:t>-эквивалентность страховых отношений сторон</a:t>
            </a:r>
            <a:endParaRPr lang="en-US" dirty="0" smtClean="0">
              <a:solidFill>
                <a:srgbClr val="FFFF00"/>
              </a:solidFill>
            </a:endParaRPr>
          </a:p>
          <a:p>
            <a:r>
              <a:rPr lang="ru-RU" dirty="0" smtClean="0">
                <a:solidFill>
                  <a:srgbClr val="FFFF00"/>
                </a:solidFill>
              </a:rPr>
              <a:t>-доступность страховых тарифов для широкого круга страхователей</a:t>
            </a:r>
            <a:endParaRPr lang="en-US" dirty="0" smtClean="0">
              <a:solidFill>
                <a:srgbClr val="FFFF00"/>
              </a:solidFill>
            </a:endParaRPr>
          </a:p>
          <a:p>
            <a:r>
              <a:rPr lang="ru-RU" dirty="0" smtClean="0">
                <a:solidFill>
                  <a:srgbClr val="FFFF00"/>
                </a:solidFill>
              </a:rPr>
              <a:t>-стабильность размеров страховых тарифов на протяжении длительного времени</a:t>
            </a:r>
            <a:endParaRPr lang="en-US" dirty="0" smtClean="0">
              <a:solidFill>
                <a:srgbClr val="FFFF00"/>
              </a:solidFill>
            </a:endParaRPr>
          </a:p>
          <a:p>
            <a:r>
              <a:rPr lang="ru-RU" dirty="0" smtClean="0">
                <a:solidFill>
                  <a:srgbClr val="FFFF00"/>
                </a:solidFill>
              </a:rPr>
              <a:t>расширение объема страховой ответственности, если это позволяют действующие тарифные ставки</a:t>
            </a:r>
          </a:p>
          <a:p>
            <a:endParaRPr lang="en-US" dirty="0" smtClean="0"/>
          </a:p>
          <a:p>
            <a:endParaRPr lang="ru-RU" dirty="0"/>
          </a:p>
        </p:txBody>
      </p:sp>
    </p:spTree>
  </p:cSld>
  <p:clrMapOvr>
    <a:masterClrMapping/>
  </p:clrMapOvr>
  <p:transition>
    <p:strips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Метро">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123</TotalTime>
  <Words>1352</Words>
  <Application>Microsoft Office PowerPoint</Application>
  <PresentationFormat>Экран (4:3)</PresentationFormat>
  <Paragraphs>74</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Метро</vt:lpstr>
      <vt:lpstr>Рыночная среда и принципы организационно-правовых основ  страховых отношений.</vt:lpstr>
      <vt:lpstr>Презентация PowerPoint</vt:lpstr>
      <vt:lpstr>Презентация PowerPoint</vt:lpstr>
      <vt:lpstr>Презентация PowerPoint</vt:lpstr>
      <vt:lpstr>1) Собственные средства страховщика</vt:lpstr>
      <vt:lpstr>Формула собственного капитала:</vt:lpstr>
      <vt:lpstr>Презентация PowerPoint</vt:lpstr>
      <vt:lpstr>2)Страховые взносы</vt:lpstr>
      <vt:lpstr>Принципы построения тарифов (тарифной политики) следующие: </vt:lpstr>
      <vt:lpstr>Презентация PowerPoint</vt:lpstr>
      <vt:lpstr>Презентация PowerPoint</vt:lpstr>
      <vt:lpstr>Презентация PowerPoint</vt:lpstr>
      <vt:lpstr>Презентация PowerPoint</vt:lpstr>
      <vt:lpstr>Финансовый результат</vt:lpstr>
      <vt:lpstr>Презентация PowerPoint</vt:lpstr>
      <vt:lpstr>Презентация PowerPoint</vt:lpstr>
      <vt:lpstr>СТРАХОВЫЕ ПРЕМИИ </vt:lpstr>
      <vt:lpstr>Особенности правового регулирования договоров страхования финансовых рисков</vt:lpstr>
      <vt:lpstr>Презентация PowerPoint</vt:lpstr>
      <vt:lpstr>Презентация PowerPoint</vt:lpstr>
      <vt:lpstr>Презентация PowerPoint</vt:lpstr>
      <vt:lpstr>Презентация PowerPoint</vt:lpstr>
      <vt:lpstr>Презентация PowerPoint</vt:lpstr>
      <vt:lpstr>СТРАХОВЫЕ ПРЕМИИ </vt:lpstr>
      <vt:lpstr>Презентация PowerPoint</vt:lpstr>
    </vt:vector>
  </TitlesOfParts>
  <Company>Reanimator Extreme Edition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Экономические основы и финансовые результаты страхования. Особенности правового регулирования договоров страхования финансовых рисков.</dc:title>
  <dc:creator>Windows 7</dc:creator>
  <cp:lastModifiedBy>DNA7 X86</cp:lastModifiedBy>
  <cp:revision>21</cp:revision>
  <dcterms:created xsi:type="dcterms:W3CDTF">2014-04-06T12:13:31Z</dcterms:created>
  <dcterms:modified xsi:type="dcterms:W3CDTF">2015-02-09T09:07:38Z</dcterms:modified>
</cp:coreProperties>
</file>